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4" r:id="rId7"/>
    <p:sldId id="263" r:id="rId8"/>
    <p:sldId id="265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1" userDrawn="1">
          <p15:clr>
            <a:srgbClr val="A4A3A4"/>
          </p15:clr>
        </p15:guide>
        <p15:guide id="2" pos="7129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>
        <p:guide orient="horz" pos="3861"/>
        <p:guide pos="7129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83E702-8311-4D17-A6F1-8ED1A2EC2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3690799-2C2A-405F-A87E-3B617BCBAC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F543F4-19E0-426C-BB34-120B79D64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EFB418-24DE-440C-8B3F-96A0385FA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B00588-7652-43AE-B059-416DA20DD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426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2DB9B7-60A4-43CA-B867-871467A37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586156-5548-4EA7-BD60-51E8B18CA4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F3FB48-CA99-4268-A80B-26A05C717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64ED6C-9E49-466C-9B85-BBBCA658C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6BC91A-9CDC-40DD-B63F-78A033A5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252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DAA0A2F-7FDA-4751-A317-183BEAB9E1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4EE4914-9E92-4FE4-AF53-8ED318A9CC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445089-D7F5-4F9A-90A5-30AD253FF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E3F756-110A-41CE-82E3-EB329623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9B0238-546E-408D-BD21-8597D967F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5627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FDF96E-B0C4-419D-8FAA-80E7C8462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0A5541-3C7F-477B-9A6F-0F31A198E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6CC162-8492-4760-B404-0B5247D29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E7B9AD-D962-4D9A-AC47-AFC2E9FC1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99ED5A-201A-4E4E-B6DE-0E781F92F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168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8F8C19-16DA-4845-AE10-2F147BAAF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D3AC7B-357E-48FC-BF69-566017BC1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8BA78A-CA87-49A1-A000-8AFA113F0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FF2672-DA5A-4649-8CD5-857213C44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7E1BB7-7055-453D-A08E-67991AC43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57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5548C-9067-4973-8385-3CB3D3D7E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61A336-6CB9-4B84-9E03-CAE5C189AF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0C3DE0-3750-4A14-8897-2E517C344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D86FEC3-3E4F-443C-9CD0-1511170A6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211A18-371E-4372-AFF5-D6860C266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CDD2DC-8A51-43BB-AE53-A8908038D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655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AE13CE-41C8-4C70-B8B4-49CD5E4F9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8B1AE0-EF87-4E15-9164-FD5B267F4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230E52C-1957-4B46-BA7D-A7E9E06BF7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EB907F5-583D-413C-87A6-D7A39D8AFA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F81D7E1-A1F0-454F-9BC8-B19A275EAF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5978A86-B6B5-4920-A7B0-FCDC33CEF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9DE77B6-5402-4F77-AE7F-A9D3FA260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EB43E75-F188-412B-9B58-F9B260CB5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191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BCC0D2-6253-4590-A7CE-88BC139CC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B39F8DC-0CBD-40D6-B7F4-2F682EB7C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3D9C964-131F-4C55-B355-9011DD342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BADB7F4-FAFD-47AF-805D-9109451FB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064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6CBB73C-26A5-4C6D-ACBC-351FDB85A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0A0EBD1-44FE-4F93-96D2-3A9B3D9A5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C6BCB68-888C-46D8-A871-A8BFEC539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189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45677B-8FF1-475C-8CEC-BE903C810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64CE22-545A-4DCC-A6E0-065E832AF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330BC8-231B-4656-B18D-E509D9146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363AEC-2BEA-4785-BF39-2E7B3170E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FA5D331-84BF-4BA6-A68A-94B0F9679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055949-5A56-4AE1-A6F3-FC2ABF6E7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1506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A3A4D8-DB4D-4507-A12A-D9395E7F1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6C2B1DF-C049-4199-A605-5D63C6EDF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AD0ED99-57CD-4005-8DA4-5C5E8CCCE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0C27E0-1F3B-43FF-A0AE-94E1F3350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9CF39A9-AF7E-4210-AFDE-47B7C1A11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2508D7-FDD8-4760-A0A5-BFB97AEDA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662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50000"/>
              </a:schemeClr>
            </a:gs>
            <a:gs pos="36000">
              <a:schemeClr val="bg1">
                <a:lumMod val="85000"/>
              </a:schemeClr>
            </a:gs>
            <a:gs pos="85000">
              <a:schemeClr val="bg1">
                <a:lumMod val="95000"/>
              </a:schemeClr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D59F989-3BDE-4BEE-8DEC-4DC75C981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C05E774-0C54-4443-BACF-971B53122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BE65BB-EDC1-40EA-A6EE-411441BF1B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5D4B22-FA53-4765-87F8-0605CB291600}" type="datetimeFigureOut">
              <a:rPr lang="zh-CN" altLang="en-US" smtClean="0"/>
              <a:t>2017/10/13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3DC4FF-1B2C-4F30-947F-34A9562528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FACAB7-E3D5-42CC-8402-DC4BB6510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D0C96-8CA6-443D-97A6-A3546B27C4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2532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99689-DCBC-48B0-832F-B0A1671D85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82065"/>
            <a:ext cx="9144000" cy="2237174"/>
          </a:xfrm>
        </p:spPr>
        <p:txBody>
          <a:bodyPr>
            <a:noAutofit/>
          </a:bodyPr>
          <a:lstStyle/>
          <a:p>
            <a:pPr algn="r"/>
            <a:r>
              <a:rPr lang="en-US" altLang="zh-CN" sz="4000" b="1" dirty="0">
                <a:latin typeface="Arial" panose="020B0604020202020204" pitchFamily="34" charset="0"/>
                <a:cs typeface="Arial" panose="020B0604020202020204" pitchFamily="34" charset="0"/>
              </a:rPr>
              <a:t>Estimating Time and Cost Sensitivity in New Yorker's Transport Decisions:</a:t>
            </a:r>
            <a:br>
              <a:rPr lang="zh-CN" altLang="zh-CN" sz="4000" b="1" dirty="0"/>
            </a:br>
            <a:br>
              <a:rPr lang="en-US" altLang="zh-CN" sz="4000" b="1" dirty="0"/>
            </a:b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Evidence from the Second Avenue Subway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C922966-A543-4CF5-8F7F-16772C24F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48543"/>
            <a:ext cx="9144000" cy="898863"/>
          </a:xfrm>
        </p:spPr>
        <p:txBody>
          <a:bodyPr>
            <a:normAutofit/>
          </a:bodyPr>
          <a:lstStyle/>
          <a:p>
            <a:pPr algn="l"/>
            <a:r>
              <a:rPr lang="en-US" altLang="zh-CN" sz="20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Guobing</a:t>
            </a:r>
            <a:r>
              <a:rPr lang="en-US" altLang="zh-C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Chen,  Hao Xi,  </a:t>
            </a:r>
            <a:r>
              <a:rPr lang="en-US" altLang="zh-CN" sz="20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Fangshu</a:t>
            </a:r>
            <a:r>
              <a:rPr lang="en-US" altLang="zh-C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Lin,  Nick Jones</a:t>
            </a:r>
          </a:p>
          <a:p>
            <a:pPr algn="r"/>
            <a:r>
              <a:rPr lang="en-US" altLang="zh-C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10/18/2017</a:t>
            </a:r>
            <a:endParaRPr lang="zh-CN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2EAC067-793D-4A34-AB4B-31EBAAD98DC8}"/>
              </a:ext>
            </a:extLst>
          </p:cNvPr>
          <p:cNvSpPr txBox="1"/>
          <p:nvPr/>
        </p:nvSpPr>
        <p:spPr>
          <a:xfrm>
            <a:off x="159798" y="159797"/>
            <a:ext cx="5974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Berlin Sans FB" panose="020E0602020502020306" pitchFamily="34" charset="0"/>
              </a:rPr>
              <a:t>Applied Data Science - Project Proposal</a:t>
            </a:r>
            <a:endParaRPr lang="zh-CN" altLang="zh-CN" dirty="0">
              <a:latin typeface="Berlin Sans FB" panose="020E0602020502020306" pitchFamily="34" charset="0"/>
            </a:endParaRPr>
          </a:p>
          <a:p>
            <a:endParaRPr lang="zh-CN" altLang="en-US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87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BA2C78D7-B351-4B72-96BD-B16622D94E44}"/>
              </a:ext>
            </a:extLst>
          </p:cNvPr>
          <p:cNvSpPr txBox="1"/>
          <p:nvPr/>
        </p:nvSpPr>
        <p:spPr>
          <a:xfrm>
            <a:off x="159798" y="159797"/>
            <a:ext cx="5974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Berlin Sans FB" panose="020E0602020502020306" pitchFamily="34" charset="0"/>
              </a:rPr>
              <a:t>Applied Data Science - Project Proposal</a:t>
            </a:r>
            <a:endParaRPr lang="zh-CN" altLang="zh-CN" dirty="0">
              <a:latin typeface="Berlin Sans FB" panose="020E0602020502020306" pitchFamily="34" charset="0"/>
            </a:endParaRPr>
          </a:p>
          <a:p>
            <a:endParaRPr lang="zh-CN" altLang="en-US" dirty="0">
              <a:latin typeface="Berlin Sans FB" panose="020E0602020502020306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D9C307B-C862-4F30-8214-CF87B918EB59}"/>
              </a:ext>
            </a:extLst>
          </p:cNvPr>
          <p:cNvSpPr txBox="1"/>
          <p:nvPr/>
        </p:nvSpPr>
        <p:spPr>
          <a:xfrm>
            <a:off x="949911" y="705761"/>
            <a:ext cx="4944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endParaRPr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A4EA323-2FCE-4A6C-B137-3E8ABD03B2EE}"/>
              </a:ext>
            </a:extLst>
          </p:cNvPr>
          <p:cNvSpPr/>
          <p:nvPr/>
        </p:nvSpPr>
        <p:spPr>
          <a:xfrm>
            <a:off x="949910" y="1594800"/>
            <a:ext cx="663161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Background</a:t>
            </a:r>
            <a:r>
              <a:rPr lang="zh-CN" altLang="en-US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：</a:t>
            </a:r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lvl="1" algn="just"/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In January 2017, three subway stations opened on the Upper East Side as part of the long-awaited Second Avenue Subway. </a:t>
            </a:r>
          </a:p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What we want to do: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use high-resolution transport and weather data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to understand how the subways affected New Yorkers' decisions on what mode of transport to take. </a:t>
            </a:r>
          </a:p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Why choose these new stations: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as a 'natural experiment’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to get new estimates of customer's demand functions for different modes of transportation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In </a:t>
            </a:r>
            <a:r>
              <a:rPr lang="en-US" altLang="zh-CN" kern="100" dirty="0" err="1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futue</a:t>
            </a: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: it will be helpful for transport planning such as the siting of new stations.</a:t>
            </a:r>
            <a:endParaRPr lang="zh-CN" altLang="zh-CN" sz="1600" kern="100" dirty="0">
              <a:effectLst/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9F59B54-A8E5-4B29-B5D9-F60B20A20A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47" r="27589"/>
          <a:stretch/>
        </p:blipFill>
        <p:spPr>
          <a:xfrm>
            <a:off x="8371642" y="705762"/>
            <a:ext cx="2916213" cy="556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398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F764136-CD43-4234-91BF-4C9A60178C9F}"/>
              </a:ext>
            </a:extLst>
          </p:cNvPr>
          <p:cNvSpPr txBox="1"/>
          <p:nvPr/>
        </p:nvSpPr>
        <p:spPr>
          <a:xfrm>
            <a:off x="159798" y="159797"/>
            <a:ext cx="5974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Berlin Sans FB" panose="020E0602020502020306" pitchFamily="34" charset="0"/>
              </a:rPr>
              <a:t>Applied Data Science - Project Proposal</a:t>
            </a:r>
            <a:endParaRPr lang="zh-CN" altLang="zh-CN" dirty="0">
              <a:latin typeface="Berlin Sans FB" panose="020E0602020502020306" pitchFamily="34" charset="0"/>
            </a:endParaRPr>
          </a:p>
          <a:p>
            <a:endParaRPr lang="zh-CN" altLang="en-US" dirty="0">
              <a:latin typeface="Berlin Sans FB" panose="020E0602020502020306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ED88214-9E10-475D-9502-E57DE9E8B87D}"/>
              </a:ext>
            </a:extLst>
          </p:cNvPr>
          <p:cNvSpPr txBox="1"/>
          <p:nvPr/>
        </p:nvSpPr>
        <p:spPr>
          <a:xfrm>
            <a:off x="949911" y="705761"/>
            <a:ext cx="4944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</a:t>
            </a:r>
            <a:endParaRPr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B2B0A3E-35EE-442E-9AA6-9EA6CD468AED}"/>
              </a:ext>
            </a:extLst>
          </p:cNvPr>
          <p:cNvSpPr/>
          <p:nvPr/>
        </p:nvSpPr>
        <p:spPr>
          <a:xfrm>
            <a:off x="949910" y="1594800"/>
            <a:ext cx="663161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Team Interest:</a:t>
            </a:r>
          </a:p>
          <a:p>
            <a:pPr lvl="1" algn="just"/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how the mobility of the neighborhood was affected by the opening of the new subway stations </a:t>
            </a:r>
          </a:p>
          <a:p>
            <a:pPr lvl="1" algn="just"/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To Understand this: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Investigate taxi pick-ups and drop-offs in the surrounding area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Investigate how distance from subway station affects the number of pick-ups. </a:t>
            </a:r>
          </a:p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Hypothesis: There are differences in average taxi pick-up numbers between neighborhoods with/without new subway station </a:t>
            </a:r>
          </a:p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kern="100" dirty="0"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We will test for the existence of this distance to subway effect</a:t>
            </a:r>
            <a:endParaRPr lang="zh-CN" altLang="zh-CN" sz="1600" kern="100" dirty="0">
              <a:effectLst/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A671C74A-070F-45BF-B3E9-D1875750A44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0692" y="705761"/>
            <a:ext cx="2678208" cy="5568039"/>
          </a:xfrm>
          <a:prstGeom prst="rect">
            <a:avLst/>
          </a:prstGeom>
          <a:extLst>
            <a:ext uri="{FAA26D3D-D897-4be2-8F04-BA451C77F1D7}">
              <ma14:placeholderFlag xmlns="" xmlns:wpc="http://schemas.microsoft.com/office/word/2010/wordprocessingCanvas" xmlns:mo="http://schemas.microsoft.com/office/mac/office/2008/main" xmlns:mc="http://schemas.openxmlformats.org/markup-compatibility/2006" xmlns:mv="urn:schemas-microsoft-com:mac:vml" xmlns:o="urn:schemas-microsoft-com:office:office" xmlns:m="http://schemas.openxmlformats.org/officeDocument/2006/math" xmlns:v="urn:schemas-microsoft-com:vml" xmlns:wp14="http://schemas.microsoft.com/office/word/2010/wordprocessingDrawing" xmlns:wp="http://schemas.openxmlformats.org/drawingml/2006/wordprocessingDrawing" xmlns:w10="urn:schemas-microsoft-com:office:word" xmlns:w="http://schemas.openxmlformats.org/wordprocessingml/2006/main" xmlns:w14="http://schemas.microsoft.com/office/word/2010/wordml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ma14="http://schemas.microsoft.com/office/mac/drawingml/2011/main" xmlns:lc="http://schemas.openxmlformats.org/drawingml/2006/lockedCanvas"/>
            </a:ext>
          </a:extLst>
        </p:spPr>
      </p:pic>
    </p:spTree>
    <p:extLst>
      <p:ext uri="{BB962C8B-B14F-4D97-AF65-F5344CB8AC3E}">
        <p14:creationId xmlns:p14="http://schemas.microsoft.com/office/powerpoint/2010/main" val="3195159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CBCD6FD-73D3-45D0-918D-D6EEB8B05FE2}"/>
              </a:ext>
            </a:extLst>
          </p:cNvPr>
          <p:cNvSpPr txBox="1"/>
          <p:nvPr/>
        </p:nvSpPr>
        <p:spPr>
          <a:xfrm>
            <a:off x="159798" y="159797"/>
            <a:ext cx="5974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Berlin Sans FB" panose="020E0602020502020306" pitchFamily="34" charset="0"/>
              </a:rPr>
              <a:t>Applied Data Science - Project Proposal</a:t>
            </a:r>
            <a:endParaRPr lang="zh-CN" altLang="zh-CN" dirty="0">
              <a:latin typeface="Berlin Sans FB" panose="020E0602020502020306" pitchFamily="34" charset="0"/>
            </a:endParaRPr>
          </a:p>
          <a:p>
            <a:endParaRPr lang="zh-CN" altLang="en-US" dirty="0">
              <a:latin typeface="Berlin Sans FB" panose="020E0602020502020306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3FF3662-25F8-441E-82D2-3F70D6AB9F91}"/>
              </a:ext>
            </a:extLst>
          </p:cNvPr>
          <p:cNvSpPr txBox="1"/>
          <p:nvPr/>
        </p:nvSpPr>
        <p:spPr>
          <a:xfrm>
            <a:off x="949911" y="705761"/>
            <a:ext cx="4944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86849C23-A717-4315-9798-FF941B6905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72854"/>
              </p:ext>
            </p:extLst>
          </p:nvPr>
        </p:nvGraphicFramePr>
        <p:xfrm>
          <a:off x="1038686" y="1429304"/>
          <a:ext cx="10093912" cy="484449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2796467">
                  <a:extLst>
                    <a:ext uri="{9D8B030D-6E8A-4147-A177-3AD203B41FA5}">
                      <a16:colId xmlns:a16="http://schemas.microsoft.com/office/drawing/2014/main" val="2913647493"/>
                    </a:ext>
                  </a:extLst>
                </a:gridCol>
                <a:gridCol w="7297445">
                  <a:extLst>
                    <a:ext uri="{9D8B030D-6E8A-4147-A177-3AD203B41FA5}">
                      <a16:colId xmlns:a16="http://schemas.microsoft.com/office/drawing/2014/main" val="3913109348"/>
                    </a:ext>
                  </a:extLst>
                </a:gridCol>
              </a:tblGrid>
              <a:tr h="45235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type</a:t>
                      </a:r>
                      <a:endParaRPr lang="zh-CN" sz="1800" kern="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Accessibility and description</a:t>
                      </a:r>
                      <a:endParaRPr lang="zh-CN" sz="1800" kern="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48517023"/>
                  </a:ext>
                </a:extLst>
              </a:tr>
              <a:tr h="135705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TLC Trip Record Data</a:t>
                      </a:r>
                      <a:endParaRPr lang="zh-CN" sz="1800" kern="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Variables of interest include pick-up time, drop-off time, trip distance, longitude, and latitude. </a:t>
                      </a:r>
                    </a:p>
                    <a:p>
                      <a:pPr marL="285750" indent="-28575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is high spatial and temporal resolution.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31406034"/>
                  </a:ext>
                </a:extLst>
              </a:tr>
              <a:tr h="9338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Weather data</a:t>
                      </a:r>
                      <a:endParaRPr lang="zh-CN" sz="1800" kern="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25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Customized historical and real-time weather datasets are available.</a:t>
                      </a:r>
                      <a:endParaRPr lang="zh-CN" sz="1800" kern="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86713036"/>
                  </a:ext>
                </a:extLst>
              </a:tr>
              <a:tr h="21012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kern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Maps</a:t>
                      </a:r>
                      <a:endParaRPr lang="zh-CN" sz="1800" kern="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lnSpc>
                          <a:spcPct val="25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Subway entrances</a:t>
                      </a:r>
                      <a:endParaRPr lang="zh-CN" sz="1800" kern="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 algn="l">
                        <a:lnSpc>
                          <a:spcPct val="25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Subway stations</a:t>
                      </a:r>
                      <a:endParaRPr lang="zh-CN" sz="1800" kern="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 algn="l">
                        <a:lnSpc>
                          <a:spcPct val="25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kern="1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Subway lines</a:t>
                      </a:r>
                      <a:endParaRPr lang="zh-CN" sz="1800" kern="1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3168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0354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81C5635-EA45-4043-BD5C-F7409A27F7F5}"/>
              </a:ext>
            </a:extLst>
          </p:cNvPr>
          <p:cNvSpPr txBox="1"/>
          <p:nvPr/>
        </p:nvSpPr>
        <p:spPr>
          <a:xfrm>
            <a:off x="159798" y="159797"/>
            <a:ext cx="5974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Berlin Sans FB" panose="020E0602020502020306" pitchFamily="34" charset="0"/>
              </a:rPr>
              <a:t>Applied Data Science - Project Proposal</a:t>
            </a:r>
            <a:endParaRPr lang="zh-CN" altLang="zh-CN" dirty="0">
              <a:latin typeface="Berlin Sans FB" panose="020E0602020502020306" pitchFamily="34" charset="0"/>
            </a:endParaRPr>
          </a:p>
          <a:p>
            <a:endParaRPr lang="zh-CN" altLang="en-US" dirty="0">
              <a:latin typeface="Berlin Sans FB" panose="020E0602020502020306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60FA27-AAAB-4F95-AC0F-8A6E662499C9}"/>
              </a:ext>
            </a:extLst>
          </p:cNvPr>
          <p:cNvSpPr txBox="1"/>
          <p:nvPr/>
        </p:nvSpPr>
        <p:spPr>
          <a:xfrm>
            <a:off x="949911" y="705761"/>
            <a:ext cx="4944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</a:t>
            </a:r>
            <a:endParaRPr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1E905B5-65D5-42E4-9648-A2948662C179}"/>
              </a:ext>
            </a:extLst>
          </p:cNvPr>
          <p:cNvSpPr/>
          <p:nvPr/>
        </p:nvSpPr>
        <p:spPr>
          <a:xfrm>
            <a:off x="949910" y="1594800"/>
            <a:ext cx="1007615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1. Two parts: Outbound trips &amp; Inbound trips </a:t>
            </a:r>
          </a:p>
          <a:p>
            <a:pPr algn="just">
              <a:spcAft>
                <a:spcPts val="0"/>
              </a:spcAft>
            </a:pPr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algn="just">
              <a:spcAft>
                <a:spcPts val="0"/>
              </a:spcAft>
            </a:pPr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2. Before &amp; after the Second Avenue Subway was opened</a:t>
            </a:r>
          </a:p>
          <a:p>
            <a:pPr algn="just">
              <a:spcAft>
                <a:spcPts val="0"/>
              </a:spcAft>
            </a:pPr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Before: January 1 – July 1 2016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After: January 1 – July 1 2017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3. Variables</a:t>
            </a:r>
          </a:p>
          <a:p>
            <a:pPr algn="just">
              <a:spcAft>
                <a:spcPts val="0"/>
              </a:spcAft>
            </a:pPr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Pick-up location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Destination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Trip duration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Pick-up time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Weather condition</a:t>
            </a:r>
          </a:p>
        </p:txBody>
      </p:sp>
    </p:spTree>
    <p:extLst>
      <p:ext uri="{BB962C8B-B14F-4D97-AF65-F5344CB8AC3E}">
        <p14:creationId xmlns:p14="http://schemas.microsoft.com/office/powerpoint/2010/main" val="3981601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81C5635-EA45-4043-BD5C-F7409A27F7F5}"/>
              </a:ext>
            </a:extLst>
          </p:cNvPr>
          <p:cNvSpPr txBox="1"/>
          <p:nvPr/>
        </p:nvSpPr>
        <p:spPr>
          <a:xfrm>
            <a:off x="159798" y="159797"/>
            <a:ext cx="5974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Berlin Sans FB" panose="020E0602020502020306" pitchFamily="34" charset="0"/>
              </a:rPr>
              <a:t>Applied Data Science - Project Proposal</a:t>
            </a:r>
            <a:endParaRPr lang="zh-CN" altLang="zh-CN" dirty="0">
              <a:latin typeface="Berlin Sans FB" panose="020E0602020502020306" pitchFamily="34" charset="0"/>
            </a:endParaRPr>
          </a:p>
          <a:p>
            <a:endParaRPr lang="zh-CN" altLang="en-US" dirty="0">
              <a:latin typeface="Berlin Sans FB" panose="020E0602020502020306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60FA27-AAAB-4F95-AC0F-8A6E662499C9}"/>
              </a:ext>
            </a:extLst>
          </p:cNvPr>
          <p:cNvSpPr txBox="1"/>
          <p:nvPr/>
        </p:nvSpPr>
        <p:spPr>
          <a:xfrm>
            <a:off x="949911" y="705761"/>
            <a:ext cx="4944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</a:t>
            </a:r>
            <a:endParaRPr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1E905B5-65D5-42E4-9648-A2948662C179}"/>
              </a:ext>
            </a:extLst>
          </p:cNvPr>
          <p:cNvSpPr/>
          <p:nvPr/>
        </p:nvSpPr>
        <p:spPr>
          <a:xfrm>
            <a:off x="949910" y="1594800"/>
            <a:ext cx="1007615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4. Approaches</a:t>
            </a:r>
          </a:p>
          <a:p>
            <a:pPr lvl="1" algn="just"/>
            <a:r>
              <a:rPr lang="en-US" altLang="zh-CN" b="1" kern="100" dirty="0" err="1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i</a:t>
            </a: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)Hypothesis testing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Test group</a:t>
            </a: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: neighborhoods have new stations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Control group: </a:t>
            </a: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the Upper East Side between 60th – 70th St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t-test</a:t>
            </a: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: Test the differences of mean pick-up/drop-off numbers of different neighborhoods during rush hour.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Chi-square test</a:t>
            </a: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: test the differences of pick-up/drop-off numbers of different neighborhoods under different weather conditions.</a:t>
            </a:r>
          </a:p>
          <a:p>
            <a:pPr lvl="1" algn="just"/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ii)Regression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The distance of pick-up locations to subway stations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Destination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Weather condition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Pick-up time</a:t>
            </a:r>
          </a:p>
          <a:p>
            <a:pPr lvl="1" algn="just"/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iii)Cluster analysis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Different neighborhoods’ times series of pick-up/drop-off numbers</a:t>
            </a:r>
          </a:p>
        </p:txBody>
      </p:sp>
    </p:spTree>
    <p:extLst>
      <p:ext uri="{BB962C8B-B14F-4D97-AF65-F5344CB8AC3E}">
        <p14:creationId xmlns:p14="http://schemas.microsoft.com/office/powerpoint/2010/main" val="1144409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C286E32-457F-460D-AEA6-EE50EBF46BB2}"/>
              </a:ext>
            </a:extLst>
          </p:cNvPr>
          <p:cNvSpPr txBox="1"/>
          <p:nvPr/>
        </p:nvSpPr>
        <p:spPr>
          <a:xfrm>
            <a:off x="159798" y="159797"/>
            <a:ext cx="5974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Berlin Sans FB" panose="020E0602020502020306" pitchFamily="34" charset="0"/>
              </a:rPr>
              <a:t>Applied Data Science - Project Proposal</a:t>
            </a:r>
            <a:endParaRPr lang="zh-CN" altLang="zh-CN" dirty="0">
              <a:latin typeface="Berlin Sans FB" panose="020E0602020502020306" pitchFamily="34" charset="0"/>
            </a:endParaRPr>
          </a:p>
          <a:p>
            <a:endParaRPr lang="zh-CN" altLang="en-US" dirty="0">
              <a:latin typeface="Berlin Sans FB" panose="020E0602020502020306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E3DCA29-C41C-403B-AEA5-A3AE293B10B6}"/>
              </a:ext>
            </a:extLst>
          </p:cNvPr>
          <p:cNvSpPr/>
          <p:nvPr/>
        </p:nvSpPr>
        <p:spPr>
          <a:xfrm>
            <a:off x="949910" y="1594800"/>
            <a:ext cx="3977197" cy="4679000"/>
          </a:xfrm>
          <a:prstGeom prst="rect">
            <a:avLst/>
          </a:prstGeom>
        </p:spPr>
        <p:txBody>
          <a:bodyPr wrap="square" anchor="t">
            <a:noAutofit/>
          </a:bodyPr>
          <a:lstStyle/>
          <a:p>
            <a:pPr marL="285750" indent="-285750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Hao: </a:t>
            </a:r>
          </a:p>
          <a:p>
            <a:pPr lvl="1">
              <a:lnSpc>
                <a:spcPct val="110000"/>
              </a:lnSpc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GIS lead, data collection, data wrangling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285750" indent="-285750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 kern="100" dirty="0" err="1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Fangshu</a:t>
            </a: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: </a:t>
            </a:r>
          </a:p>
          <a:p>
            <a:pPr lvl="1">
              <a:lnSpc>
                <a:spcPct val="110000"/>
              </a:lnSpc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Literature review, data collection, data analysis, model building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285750" indent="-285750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 kern="100" dirty="0" err="1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Guobing</a:t>
            </a: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: </a:t>
            </a:r>
          </a:p>
          <a:p>
            <a:pPr lvl="1">
              <a:lnSpc>
                <a:spcPct val="110000"/>
              </a:lnSpc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Data collection, data analysis, model building, visualization</a:t>
            </a:r>
          </a:p>
          <a:p>
            <a:pPr marL="285750" indent="-285750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zh-CN" b="1" kern="100" dirty="0">
              <a:latin typeface="Arial" panose="020B060402020202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285750" indent="-285750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b="1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Nick: </a:t>
            </a:r>
          </a:p>
          <a:p>
            <a:pPr lvl="1">
              <a:lnSpc>
                <a:spcPct val="110000"/>
              </a:lnSpc>
            </a:pPr>
            <a:r>
              <a:rPr lang="en-US" altLang="zh-CN" kern="1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Literature review, data collection and analysis, model building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64BDCD-041E-4800-8764-11D714923951}"/>
              </a:ext>
            </a:extLst>
          </p:cNvPr>
          <p:cNvSpPr txBox="1"/>
          <p:nvPr/>
        </p:nvSpPr>
        <p:spPr>
          <a:xfrm>
            <a:off x="949911" y="705761"/>
            <a:ext cx="49448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ANTICIPATED ROLES</a:t>
            </a:r>
            <a:endParaRPr lang="zh-CN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1FD260-525C-49E7-834B-B1FE1BF1B6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197" y="1594800"/>
            <a:ext cx="2784000" cy="208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102412E-46BB-40CA-B612-AA0F1E56CA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288" y="1594800"/>
            <a:ext cx="2784000" cy="2088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1794B51-397D-4C87-BF21-DB87F84EDC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14" b="12436"/>
          <a:stretch/>
        </p:blipFill>
        <p:spPr>
          <a:xfrm>
            <a:off x="5338197" y="4048619"/>
            <a:ext cx="2784000" cy="20880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002147B-2922-43A1-9FDE-67B4AC5DA2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3289" y="4048619"/>
            <a:ext cx="2783999" cy="2088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8B55DC7-38D8-4224-84BF-CB1E72BAB6D7}"/>
              </a:ext>
            </a:extLst>
          </p:cNvPr>
          <p:cNvSpPr txBox="1"/>
          <p:nvPr/>
        </p:nvSpPr>
        <p:spPr>
          <a:xfrm>
            <a:off x="8122197" y="6273800"/>
            <a:ext cx="3195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latin typeface="Centaur" panose="02030504050205020304" pitchFamily="18" charset="0"/>
              </a:rPr>
              <a:t> photography work by Nick</a:t>
            </a:r>
            <a:endParaRPr lang="zh-CN" altLang="en-US" dirty="0">
              <a:latin typeface="Centaur" panose="020305040502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182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99689-DCBC-48B0-832F-B0A1671D85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82065"/>
            <a:ext cx="9144000" cy="842085"/>
          </a:xfrm>
        </p:spPr>
        <p:txBody>
          <a:bodyPr>
            <a:noAutofit/>
          </a:bodyPr>
          <a:lstStyle/>
          <a:p>
            <a:r>
              <a:rPr lang="en-US" altLang="zh-CN" sz="4000" b="1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r>
              <a:rPr lang="zh-CN" alt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！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C922966-A543-4CF5-8F7F-16772C24F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48543"/>
            <a:ext cx="9144000" cy="898863"/>
          </a:xfrm>
        </p:spPr>
        <p:txBody>
          <a:bodyPr>
            <a:normAutofit/>
          </a:bodyPr>
          <a:lstStyle/>
          <a:p>
            <a:pPr algn="l"/>
            <a:r>
              <a:rPr lang="en-US" altLang="zh-CN" sz="20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Guobing</a:t>
            </a:r>
            <a:r>
              <a:rPr lang="en-US" altLang="zh-C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Chen,  </a:t>
            </a:r>
            <a:r>
              <a:rPr lang="en-US" altLang="zh-CN" sz="20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Fangshu</a:t>
            </a:r>
            <a:r>
              <a:rPr lang="en-US" altLang="zh-C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Lin,  Hao Xi,   Nick Jones</a:t>
            </a:r>
          </a:p>
          <a:p>
            <a:pPr algn="r"/>
            <a:r>
              <a:rPr lang="en-US" altLang="zh-CN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10/18/2017</a:t>
            </a:r>
            <a:endParaRPr lang="zh-CN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2EAC067-793D-4A34-AB4B-31EBAAD98DC8}"/>
              </a:ext>
            </a:extLst>
          </p:cNvPr>
          <p:cNvSpPr txBox="1"/>
          <p:nvPr/>
        </p:nvSpPr>
        <p:spPr>
          <a:xfrm>
            <a:off x="159798" y="159797"/>
            <a:ext cx="5974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Berlin Sans FB" panose="020E0602020502020306" pitchFamily="34" charset="0"/>
              </a:rPr>
              <a:t>Applied Data Science - Project Proposal</a:t>
            </a:r>
            <a:endParaRPr lang="zh-CN" altLang="zh-CN" dirty="0">
              <a:latin typeface="Berlin Sans FB" panose="020E0602020502020306" pitchFamily="34" charset="0"/>
            </a:endParaRPr>
          </a:p>
          <a:p>
            <a:endParaRPr lang="zh-CN" altLang="en-US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122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511</Words>
  <Application>Microsoft Office PowerPoint</Application>
  <PresentationFormat>宽屏</PresentationFormat>
  <Paragraphs>93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MS Mincho</vt:lpstr>
      <vt:lpstr>等线</vt:lpstr>
      <vt:lpstr>等线 Light</vt:lpstr>
      <vt:lpstr>Arial</vt:lpstr>
      <vt:lpstr>Berlin Sans FB</vt:lpstr>
      <vt:lpstr>Centaur</vt:lpstr>
      <vt:lpstr>Times New Roman</vt:lpstr>
      <vt:lpstr>Office 主题​​</vt:lpstr>
      <vt:lpstr>Estimating Time and Cost Sensitivity in New Yorker's Transport Decisions:  Evidence from the Second Avenue Subway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Estimating Time and Cost Sensitivity in New Yorker's Transport Decisions: Evidence from the Second Avenue Subway</dc:title>
  <dc:creator>Hao Xi</dc:creator>
  <cp:lastModifiedBy>Hao Xi</cp:lastModifiedBy>
  <cp:revision>18</cp:revision>
  <dcterms:created xsi:type="dcterms:W3CDTF">2017-10-13T01:22:55Z</dcterms:created>
  <dcterms:modified xsi:type="dcterms:W3CDTF">2017-10-13T18:29:20Z</dcterms:modified>
</cp:coreProperties>
</file>

<file path=docProps/thumbnail.jpeg>
</file>